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3"/>
  </p:notesMasterIdLst>
  <p:sldIdLst>
    <p:sldId id="257" r:id="rId5"/>
    <p:sldId id="258" r:id="rId6"/>
    <p:sldId id="259" r:id="rId7"/>
    <p:sldId id="296" r:id="rId8"/>
    <p:sldId id="303" r:id="rId9"/>
    <p:sldId id="260" r:id="rId10"/>
    <p:sldId id="291" r:id="rId11"/>
    <p:sldId id="261" r:id="rId12"/>
    <p:sldId id="262" r:id="rId13"/>
    <p:sldId id="263" r:id="rId14"/>
    <p:sldId id="298" r:id="rId15"/>
    <p:sldId id="300" r:id="rId16"/>
    <p:sldId id="304" r:id="rId17"/>
    <p:sldId id="292" r:id="rId18"/>
    <p:sldId id="264" r:id="rId19"/>
    <p:sldId id="289" r:id="rId20"/>
    <p:sldId id="290" r:id="rId21"/>
    <p:sldId id="294" r:id="rId22"/>
    <p:sldId id="301" r:id="rId23"/>
    <p:sldId id="299" r:id="rId24"/>
    <p:sldId id="272" r:id="rId25"/>
    <p:sldId id="273" r:id="rId26"/>
    <p:sldId id="297" r:id="rId27"/>
    <p:sldId id="287" r:id="rId28"/>
    <p:sldId id="285" r:id="rId29"/>
    <p:sldId id="302" r:id="rId30"/>
    <p:sldId id="288" r:id="rId31"/>
    <p:sldId id="29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43" autoAdjust="0"/>
  </p:normalViewPr>
  <p:slideViewPr>
    <p:cSldViewPr>
      <p:cViewPr>
        <p:scale>
          <a:sx n="94" d="100"/>
          <a:sy n="94" d="100"/>
        </p:scale>
        <p:origin x="-468" y="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089FD4-9B8A-41A7-96D8-453A8CFDFD66}" type="doc">
      <dgm:prSet loTypeId="urn:microsoft.com/office/officeart/2005/8/layout/chevron1" loCatId="process" qsTypeId="urn:microsoft.com/office/officeart/2005/8/quickstyle/simple5" qsCatId="simple" csTypeId="urn:microsoft.com/office/officeart/2005/8/colors/accent2_2" csCatId="accent2" phldr="1"/>
      <dgm:spPr/>
    </dgm:pt>
    <dgm:pt modelId="{99FE6206-C034-4487-BD6E-B82F88F7ED9A}">
      <dgm:prSet phldrT="[Text]" custT="1"/>
      <dgm:spPr/>
      <dgm:t>
        <a:bodyPr/>
        <a:lstStyle/>
        <a:p>
          <a:r>
            <a:rPr lang="en-GB" sz="3200" dirty="0" smtClean="0"/>
            <a:t>Banner</a:t>
          </a:r>
          <a:endParaRPr lang="en-GB" sz="3200" dirty="0"/>
        </a:p>
      </dgm:t>
    </dgm:pt>
    <dgm:pt modelId="{D647200B-42A5-4B29-AF30-3EB29F0C0174}" type="parTrans" cxnId="{35F6E6E3-8987-4D94-ACF4-A18C43A92652}">
      <dgm:prSet/>
      <dgm:spPr/>
      <dgm:t>
        <a:bodyPr/>
        <a:lstStyle/>
        <a:p>
          <a:endParaRPr lang="en-GB"/>
        </a:p>
      </dgm:t>
    </dgm:pt>
    <dgm:pt modelId="{74F9E1A7-ADB6-45A3-A8AF-06578BFCF133}" type="sibTrans" cxnId="{35F6E6E3-8987-4D94-ACF4-A18C43A92652}">
      <dgm:prSet/>
      <dgm:spPr/>
      <dgm:t>
        <a:bodyPr/>
        <a:lstStyle/>
        <a:p>
          <a:endParaRPr lang="en-GB"/>
        </a:p>
      </dgm:t>
    </dgm:pt>
    <dgm:pt modelId="{CE33E692-8933-4896-9BA5-8A946E27524D}">
      <dgm:prSet phldrT="[Text]" custT="1"/>
      <dgm:spPr/>
      <dgm:t>
        <a:bodyPr/>
        <a:lstStyle/>
        <a:p>
          <a:r>
            <a:rPr lang="en-GB" sz="3200" dirty="0" smtClean="0"/>
            <a:t>SSL </a:t>
          </a:r>
          <a:r>
            <a:rPr lang="en-GB" sz="3200" dirty="0" err="1" smtClean="0"/>
            <a:t>Auth</a:t>
          </a:r>
          <a:endParaRPr lang="en-GB" sz="3200" dirty="0"/>
        </a:p>
      </dgm:t>
    </dgm:pt>
    <dgm:pt modelId="{CE39B2A4-C2B1-4A74-89FD-722064309BE3}" type="parTrans" cxnId="{06975017-4D2B-4792-AFC6-C63B14FBD165}">
      <dgm:prSet/>
      <dgm:spPr/>
      <dgm:t>
        <a:bodyPr/>
        <a:lstStyle/>
        <a:p>
          <a:endParaRPr lang="en-GB"/>
        </a:p>
      </dgm:t>
    </dgm:pt>
    <dgm:pt modelId="{E30C540E-F2A9-4876-B25C-2422FD23F149}" type="sibTrans" cxnId="{06975017-4D2B-4792-AFC6-C63B14FBD165}">
      <dgm:prSet/>
      <dgm:spPr/>
      <dgm:t>
        <a:bodyPr/>
        <a:lstStyle/>
        <a:p>
          <a:endParaRPr lang="en-GB"/>
        </a:p>
      </dgm:t>
    </dgm:pt>
    <dgm:pt modelId="{F8C7CA76-60AB-42A0-8B3F-5C428BE76631}">
      <dgm:prSet phldrT="[Text]" custT="1"/>
      <dgm:spPr/>
      <dgm:t>
        <a:bodyPr/>
        <a:lstStyle/>
        <a:p>
          <a:r>
            <a:rPr lang="en-GB" sz="3200" dirty="0" smtClean="0"/>
            <a:t>SSL</a:t>
          </a:r>
          <a:r>
            <a:rPr lang="en-GB" sz="3600" dirty="0" smtClean="0"/>
            <a:t> VNC</a:t>
          </a:r>
          <a:endParaRPr lang="en-GB" sz="3600" dirty="0"/>
        </a:p>
      </dgm:t>
    </dgm:pt>
    <dgm:pt modelId="{0C901CE0-B53C-47BB-9B1B-3D350E9A8CF3}" type="parTrans" cxnId="{1B371C60-573D-4F54-87F9-AA92100058A9}">
      <dgm:prSet/>
      <dgm:spPr/>
      <dgm:t>
        <a:bodyPr/>
        <a:lstStyle/>
        <a:p>
          <a:endParaRPr lang="en-GB"/>
        </a:p>
      </dgm:t>
    </dgm:pt>
    <dgm:pt modelId="{FFCF9802-026A-4E4D-860F-9A3AE26F0A98}" type="sibTrans" cxnId="{1B371C60-573D-4F54-87F9-AA92100058A9}">
      <dgm:prSet/>
      <dgm:spPr/>
      <dgm:t>
        <a:bodyPr/>
        <a:lstStyle/>
        <a:p>
          <a:endParaRPr lang="en-GB"/>
        </a:p>
      </dgm:t>
    </dgm:pt>
    <dgm:pt modelId="{B7FC0D89-1518-4A0C-BA9F-0998FE63115F}" type="pres">
      <dgm:prSet presAssocID="{AE089FD4-9B8A-41A7-96D8-453A8CFDFD66}" presName="Name0" presStyleCnt="0">
        <dgm:presLayoutVars>
          <dgm:dir/>
          <dgm:animLvl val="lvl"/>
          <dgm:resizeHandles val="exact"/>
        </dgm:presLayoutVars>
      </dgm:prSet>
      <dgm:spPr/>
    </dgm:pt>
    <dgm:pt modelId="{71137937-D579-4A7E-872E-548A89B0A02D}" type="pres">
      <dgm:prSet presAssocID="{99FE6206-C034-4487-BD6E-B82F88F7ED9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2D5942-FA30-476A-9DE4-2D0B748C0BA0}" type="pres">
      <dgm:prSet presAssocID="{74F9E1A7-ADB6-45A3-A8AF-06578BFCF133}" presName="parTxOnlySpace" presStyleCnt="0"/>
      <dgm:spPr/>
    </dgm:pt>
    <dgm:pt modelId="{A6EA5D3E-0C80-47E6-A174-00BF32FE3425}" type="pres">
      <dgm:prSet presAssocID="{CE33E692-8933-4896-9BA5-8A946E27524D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C42ACA-A19A-4C1B-8F9F-B126A5BC6F98}" type="pres">
      <dgm:prSet presAssocID="{E30C540E-F2A9-4876-B25C-2422FD23F149}" presName="parTxOnlySpace" presStyleCnt="0"/>
      <dgm:spPr/>
    </dgm:pt>
    <dgm:pt modelId="{9996ABD1-67FF-4204-92A0-784DFDD1563B}" type="pres">
      <dgm:prSet presAssocID="{F8C7CA76-60AB-42A0-8B3F-5C428BE7663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6975017-4D2B-4792-AFC6-C63B14FBD165}" srcId="{AE089FD4-9B8A-41A7-96D8-453A8CFDFD66}" destId="{CE33E692-8933-4896-9BA5-8A946E27524D}" srcOrd="1" destOrd="0" parTransId="{CE39B2A4-C2B1-4A74-89FD-722064309BE3}" sibTransId="{E30C540E-F2A9-4876-B25C-2422FD23F149}"/>
    <dgm:cxn modelId="{D387CA31-70BF-49A6-8E3D-92515C7375FF}" type="presOf" srcId="{99FE6206-C034-4487-BD6E-B82F88F7ED9A}" destId="{71137937-D579-4A7E-872E-548A89B0A02D}" srcOrd="0" destOrd="0" presId="urn:microsoft.com/office/officeart/2005/8/layout/chevron1"/>
    <dgm:cxn modelId="{1B371C60-573D-4F54-87F9-AA92100058A9}" srcId="{AE089FD4-9B8A-41A7-96D8-453A8CFDFD66}" destId="{F8C7CA76-60AB-42A0-8B3F-5C428BE76631}" srcOrd="2" destOrd="0" parTransId="{0C901CE0-B53C-47BB-9B1B-3D350E9A8CF3}" sibTransId="{FFCF9802-026A-4E4D-860F-9A3AE26F0A98}"/>
    <dgm:cxn modelId="{5B442FC4-FFB0-4A21-BBD6-1D6776D95DA9}" type="presOf" srcId="{CE33E692-8933-4896-9BA5-8A946E27524D}" destId="{A6EA5D3E-0C80-47E6-A174-00BF32FE3425}" srcOrd="0" destOrd="0" presId="urn:microsoft.com/office/officeart/2005/8/layout/chevron1"/>
    <dgm:cxn modelId="{03B81D22-01E8-43E3-8F3D-EA604111B7C6}" type="presOf" srcId="{F8C7CA76-60AB-42A0-8B3F-5C428BE76631}" destId="{9996ABD1-67FF-4204-92A0-784DFDD1563B}" srcOrd="0" destOrd="0" presId="urn:microsoft.com/office/officeart/2005/8/layout/chevron1"/>
    <dgm:cxn modelId="{1BD2A9B0-44CD-4D51-AF96-7A57566ED7BF}" type="presOf" srcId="{AE089FD4-9B8A-41A7-96D8-453A8CFDFD66}" destId="{B7FC0D89-1518-4A0C-BA9F-0998FE63115F}" srcOrd="0" destOrd="0" presId="urn:microsoft.com/office/officeart/2005/8/layout/chevron1"/>
    <dgm:cxn modelId="{35F6E6E3-8987-4D94-ACF4-A18C43A92652}" srcId="{AE089FD4-9B8A-41A7-96D8-453A8CFDFD66}" destId="{99FE6206-C034-4487-BD6E-B82F88F7ED9A}" srcOrd="0" destOrd="0" parTransId="{D647200B-42A5-4B29-AF30-3EB29F0C0174}" sibTransId="{74F9E1A7-ADB6-45A3-A8AF-06578BFCF133}"/>
    <dgm:cxn modelId="{9AE143D4-6C81-4A1C-A8E4-530CDE8867D2}" type="presParOf" srcId="{B7FC0D89-1518-4A0C-BA9F-0998FE63115F}" destId="{71137937-D579-4A7E-872E-548A89B0A02D}" srcOrd="0" destOrd="0" presId="urn:microsoft.com/office/officeart/2005/8/layout/chevron1"/>
    <dgm:cxn modelId="{0640A5D2-2D2F-452A-B258-009608A3ECB5}" type="presParOf" srcId="{B7FC0D89-1518-4A0C-BA9F-0998FE63115F}" destId="{702D5942-FA30-476A-9DE4-2D0B748C0BA0}" srcOrd="1" destOrd="0" presId="urn:microsoft.com/office/officeart/2005/8/layout/chevron1"/>
    <dgm:cxn modelId="{7A5AE5A8-4B21-4BD1-96A1-37CA62DDCBE7}" type="presParOf" srcId="{B7FC0D89-1518-4A0C-BA9F-0998FE63115F}" destId="{A6EA5D3E-0C80-47E6-A174-00BF32FE3425}" srcOrd="2" destOrd="0" presId="urn:microsoft.com/office/officeart/2005/8/layout/chevron1"/>
    <dgm:cxn modelId="{1AA3C493-63C6-4C7B-8778-6FBD9A10DF34}" type="presParOf" srcId="{B7FC0D89-1518-4A0C-BA9F-0998FE63115F}" destId="{A2C42ACA-A19A-4C1B-8F9F-B126A5BC6F98}" srcOrd="3" destOrd="0" presId="urn:microsoft.com/office/officeart/2005/8/layout/chevron1"/>
    <dgm:cxn modelId="{CD5B9135-096F-4D24-9EA8-5A9AFA6AD81F}" type="presParOf" srcId="{B7FC0D89-1518-4A0C-BA9F-0998FE63115F}" destId="{9996ABD1-67FF-4204-92A0-784DFDD1563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089FD4-9B8A-41A7-96D8-453A8CFDFD66}" type="doc">
      <dgm:prSet loTypeId="urn:microsoft.com/office/officeart/2005/8/layout/chevron1" loCatId="process" qsTypeId="urn:microsoft.com/office/officeart/2005/8/quickstyle/simple5" qsCatId="simple" csTypeId="urn:microsoft.com/office/officeart/2005/8/colors/accent2_2" csCatId="accent2" phldr="1"/>
      <dgm:spPr/>
    </dgm:pt>
    <dgm:pt modelId="{99FE6206-C034-4487-BD6E-B82F88F7ED9A}">
      <dgm:prSet phldrT="[Text]" custT="1"/>
      <dgm:spPr/>
      <dgm:t>
        <a:bodyPr/>
        <a:lstStyle/>
        <a:p>
          <a:r>
            <a:rPr lang="en-GB" sz="3200" dirty="0" smtClean="0"/>
            <a:t>Banner</a:t>
          </a:r>
          <a:endParaRPr lang="en-GB" sz="3200" dirty="0"/>
        </a:p>
      </dgm:t>
    </dgm:pt>
    <dgm:pt modelId="{D647200B-42A5-4B29-AF30-3EB29F0C0174}" type="parTrans" cxnId="{35F6E6E3-8987-4D94-ACF4-A18C43A92652}">
      <dgm:prSet/>
      <dgm:spPr/>
      <dgm:t>
        <a:bodyPr/>
        <a:lstStyle/>
        <a:p>
          <a:endParaRPr lang="en-GB"/>
        </a:p>
      </dgm:t>
    </dgm:pt>
    <dgm:pt modelId="{74F9E1A7-ADB6-45A3-A8AF-06578BFCF133}" type="sibTrans" cxnId="{35F6E6E3-8987-4D94-ACF4-A18C43A92652}">
      <dgm:prSet/>
      <dgm:spPr/>
      <dgm:t>
        <a:bodyPr/>
        <a:lstStyle/>
        <a:p>
          <a:endParaRPr lang="en-GB"/>
        </a:p>
      </dgm:t>
    </dgm:pt>
    <dgm:pt modelId="{CE33E692-8933-4896-9BA5-8A946E27524D}">
      <dgm:prSet phldrT="[Text]" custT="1"/>
      <dgm:spPr/>
      <dgm:t>
        <a:bodyPr/>
        <a:lstStyle/>
        <a:p>
          <a:r>
            <a:rPr lang="en-GB" sz="3200" dirty="0" smtClean="0"/>
            <a:t>SSL </a:t>
          </a:r>
          <a:r>
            <a:rPr lang="en-GB" sz="3200" dirty="0" err="1" smtClean="0"/>
            <a:t>Auth</a:t>
          </a:r>
          <a:endParaRPr lang="en-GB" sz="3200" dirty="0"/>
        </a:p>
      </dgm:t>
    </dgm:pt>
    <dgm:pt modelId="{CE39B2A4-C2B1-4A74-89FD-722064309BE3}" type="parTrans" cxnId="{06975017-4D2B-4792-AFC6-C63B14FBD165}">
      <dgm:prSet/>
      <dgm:spPr/>
      <dgm:t>
        <a:bodyPr/>
        <a:lstStyle/>
        <a:p>
          <a:endParaRPr lang="en-GB"/>
        </a:p>
      </dgm:t>
    </dgm:pt>
    <dgm:pt modelId="{E30C540E-F2A9-4876-B25C-2422FD23F149}" type="sibTrans" cxnId="{06975017-4D2B-4792-AFC6-C63B14FBD165}">
      <dgm:prSet/>
      <dgm:spPr/>
      <dgm:t>
        <a:bodyPr/>
        <a:lstStyle/>
        <a:p>
          <a:endParaRPr lang="en-GB"/>
        </a:p>
      </dgm:t>
    </dgm:pt>
    <dgm:pt modelId="{F8C7CA76-60AB-42A0-8B3F-5C428BE76631}">
      <dgm:prSet phldrT="[Text]" custT="1"/>
      <dgm:spPr/>
      <dgm:t>
        <a:bodyPr/>
        <a:lstStyle/>
        <a:p>
          <a:r>
            <a:rPr lang="en-GB" sz="3200" dirty="0" smtClean="0"/>
            <a:t>NFC</a:t>
          </a:r>
          <a:endParaRPr lang="en-GB" sz="3600" dirty="0"/>
        </a:p>
      </dgm:t>
    </dgm:pt>
    <dgm:pt modelId="{0C901CE0-B53C-47BB-9B1B-3D350E9A8CF3}" type="parTrans" cxnId="{1B371C60-573D-4F54-87F9-AA92100058A9}">
      <dgm:prSet/>
      <dgm:spPr/>
      <dgm:t>
        <a:bodyPr/>
        <a:lstStyle/>
        <a:p>
          <a:endParaRPr lang="en-GB"/>
        </a:p>
      </dgm:t>
    </dgm:pt>
    <dgm:pt modelId="{FFCF9802-026A-4E4D-860F-9A3AE26F0A98}" type="sibTrans" cxnId="{1B371C60-573D-4F54-87F9-AA92100058A9}">
      <dgm:prSet/>
      <dgm:spPr/>
      <dgm:t>
        <a:bodyPr/>
        <a:lstStyle/>
        <a:p>
          <a:endParaRPr lang="en-GB"/>
        </a:p>
      </dgm:t>
    </dgm:pt>
    <dgm:pt modelId="{B7FC0D89-1518-4A0C-BA9F-0998FE63115F}" type="pres">
      <dgm:prSet presAssocID="{AE089FD4-9B8A-41A7-96D8-453A8CFDFD66}" presName="Name0" presStyleCnt="0">
        <dgm:presLayoutVars>
          <dgm:dir/>
          <dgm:animLvl val="lvl"/>
          <dgm:resizeHandles val="exact"/>
        </dgm:presLayoutVars>
      </dgm:prSet>
      <dgm:spPr/>
    </dgm:pt>
    <dgm:pt modelId="{71137937-D579-4A7E-872E-548A89B0A02D}" type="pres">
      <dgm:prSet presAssocID="{99FE6206-C034-4487-BD6E-B82F88F7ED9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2D5942-FA30-476A-9DE4-2D0B748C0BA0}" type="pres">
      <dgm:prSet presAssocID="{74F9E1A7-ADB6-45A3-A8AF-06578BFCF133}" presName="parTxOnlySpace" presStyleCnt="0"/>
      <dgm:spPr/>
    </dgm:pt>
    <dgm:pt modelId="{A6EA5D3E-0C80-47E6-A174-00BF32FE3425}" type="pres">
      <dgm:prSet presAssocID="{CE33E692-8933-4896-9BA5-8A946E27524D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C42ACA-A19A-4C1B-8F9F-B126A5BC6F98}" type="pres">
      <dgm:prSet presAssocID="{E30C540E-F2A9-4876-B25C-2422FD23F149}" presName="parTxOnlySpace" presStyleCnt="0"/>
      <dgm:spPr/>
    </dgm:pt>
    <dgm:pt modelId="{9996ABD1-67FF-4204-92A0-784DFDD1563B}" type="pres">
      <dgm:prSet presAssocID="{F8C7CA76-60AB-42A0-8B3F-5C428BE7663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A543260-DB95-488B-A234-DFFD8AC0ADE5}" type="presOf" srcId="{F8C7CA76-60AB-42A0-8B3F-5C428BE76631}" destId="{9996ABD1-67FF-4204-92A0-784DFDD1563B}" srcOrd="0" destOrd="0" presId="urn:microsoft.com/office/officeart/2005/8/layout/chevron1"/>
    <dgm:cxn modelId="{06975017-4D2B-4792-AFC6-C63B14FBD165}" srcId="{AE089FD4-9B8A-41A7-96D8-453A8CFDFD66}" destId="{CE33E692-8933-4896-9BA5-8A946E27524D}" srcOrd="1" destOrd="0" parTransId="{CE39B2A4-C2B1-4A74-89FD-722064309BE3}" sibTransId="{E30C540E-F2A9-4876-B25C-2422FD23F149}"/>
    <dgm:cxn modelId="{1B371C60-573D-4F54-87F9-AA92100058A9}" srcId="{AE089FD4-9B8A-41A7-96D8-453A8CFDFD66}" destId="{F8C7CA76-60AB-42A0-8B3F-5C428BE76631}" srcOrd="2" destOrd="0" parTransId="{0C901CE0-B53C-47BB-9B1B-3D350E9A8CF3}" sibTransId="{FFCF9802-026A-4E4D-860F-9A3AE26F0A98}"/>
    <dgm:cxn modelId="{92FD672C-AE09-420A-895D-03BEA4237D27}" type="presOf" srcId="{CE33E692-8933-4896-9BA5-8A946E27524D}" destId="{A6EA5D3E-0C80-47E6-A174-00BF32FE3425}" srcOrd="0" destOrd="0" presId="urn:microsoft.com/office/officeart/2005/8/layout/chevron1"/>
    <dgm:cxn modelId="{EE4F29F3-9E1A-4A0D-A80D-2997DD124F90}" type="presOf" srcId="{AE089FD4-9B8A-41A7-96D8-453A8CFDFD66}" destId="{B7FC0D89-1518-4A0C-BA9F-0998FE63115F}" srcOrd="0" destOrd="0" presId="urn:microsoft.com/office/officeart/2005/8/layout/chevron1"/>
    <dgm:cxn modelId="{35F6E6E3-8987-4D94-ACF4-A18C43A92652}" srcId="{AE089FD4-9B8A-41A7-96D8-453A8CFDFD66}" destId="{99FE6206-C034-4487-BD6E-B82F88F7ED9A}" srcOrd="0" destOrd="0" parTransId="{D647200B-42A5-4B29-AF30-3EB29F0C0174}" sibTransId="{74F9E1A7-ADB6-45A3-A8AF-06578BFCF133}"/>
    <dgm:cxn modelId="{48C0ED2C-70E6-491B-BF42-CEA6C3E51CCE}" type="presOf" srcId="{99FE6206-C034-4487-BD6E-B82F88F7ED9A}" destId="{71137937-D579-4A7E-872E-548A89B0A02D}" srcOrd="0" destOrd="0" presId="urn:microsoft.com/office/officeart/2005/8/layout/chevron1"/>
    <dgm:cxn modelId="{10E50825-7104-467E-9E90-BC71734655F0}" type="presParOf" srcId="{B7FC0D89-1518-4A0C-BA9F-0998FE63115F}" destId="{71137937-D579-4A7E-872E-548A89B0A02D}" srcOrd="0" destOrd="0" presId="urn:microsoft.com/office/officeart/2005/8/layout/chevron1"/>
    <dgm:cxn modelId="{83DA90EC-284F-4289-AE30-705FDC2B4538}" type="presParOf" srcId="{B7FC0D89-1518-4A0C-BA9F-0998FE63115F}" destId="{702D5942-FA30-476A-9DE4-2D0B748C0BA0}" srcOrd="1" destOrd="0" presId="urn:microsoft.com/office/officeart/2005/8/layout/chevron1"/>
    <dgm:cxn modelId="{F43EACC7-8F11-446A-89B3-3E7426FD7AE9}" type="presParOf" srcId="{B7FC0D89-1518-4A0C-BA9F-0998FE63115F}" destId="{A6EA5D3E-0C80-47E6-A174-00BF32FE3425}" srcOrd="2" destOrd="0" presId="urn:microsoft.com/office/officeart/2005/8/layout/chevron1"/>
    <dgm:cxn modelId="{96A72E71-A20F-4E69-96EE-E66EA84CAFA9}" type="presParOf" srcId="{B7FC0D89-1518-4A0C-BA9F-0998FE63115F}" destId="{A2C42ACA-A19A-4C1B-8F9F-B126A5BC6F98}" srcOrd="3" destOrd="0" presId="urn:microsoft.com/office/officeart/2005/8/layout/chevron1"/>
    <dgm:cxn modelId="{90D67C4A-C90B-4202-B66A-1D9B616733B5}" type="presParOf" srcId="{B7FC0D89-1518-4A0C-BA9F-0998FE63115F}" destId="{9996ABD1-67FF-4204-92A0-784DFDD1563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37937-D579-4A7E-872E-548A89B0A02D}">
      <dsp:nvSpPr>
        <dsp:cNvPr id="0" name=""/>
        <dsp:cNvSpPr/>
      </dsp:nvSpPr>
      <dsp:spPr>
        <a:xfrm>
          <a:off x="2278" y="136799"/>
          <a:ext cx="2775824" cy="111032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Banner</a:t>
          </a:r>
          <a:endParaRPr lang="en-GB" sz="3200" kern="1200" dirty="0"/>
        </a:p>
      </dsp:txBody>
      <dsp:txXfrm>
        <a:off x="557443" y="136799"/>
        <a:ext cx="1665495" cy="1110329"/>
      </dsp:txXfrm>
    </dsp:sp>
    <dsp:sp modelId="{A6EA5D3E-0C80-47E6-A174-00BF32FE3425}">
      <dsp:nvSpPr>
        <dsp:cNvPr id="0" name=""/>
        <dsp:cNvSpPr/>
      </dsp:nvSpPr>
      <dsp:spPr>
        <a:xfrm>
          <a:off x="2500519" y="136799"/>
          <a:ext cx="2775824" cy="111032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SSL </a:t>
          </a:r>
          <a:r>
            <a:rPr lang="en-GB" sz="3200" kern="1200" dirty="0" err="1" smtClean="0"/>
            <a:t>Auth</a:t>
          </a:r>
          <a:endParaRPr lang="en-GB" sz="3200" kern="1200" dirty="0"/>
        </a:p>
      </dsp:txBody>
      <dsp:txXfrm>
        <a:off x="3055684" y="136799"/>
        <a:ext cx="1665495" cy="1110329"/>
      </dsp:txXfrm>
    </dsp:sp>
    <dsp:sp modelId="{9996ABD1-67FF-4204-92A0-784DFDD1563B}">
      <dsp:nvSpPr>
        <dsp:cNvPr id="0" name=""/>
        <dsp:cNvSpPr/>
      </dsp:nvSpPr>
      <dsp:spPr>
        <a:xfrm>
          <a:off x="4998761" y="136799"/>
          <a:ext cx="2775824" cy="111032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SSL</a:t>
          </a:r>
          <a:r>
            <a:rPr lang="en-GB" sz="3600" kern="1200" dirty="0" smtClean="0"/>
            <a:t> VNC</a:t>
          </a:r>
          <a:endParaRPr lang="en-GB" sz="3600" kern="1200" dirty="0"/>
        </a:p>
      </dsp:txBody>
      <dsp:txXfrm>
        <a:off x="5553926" y="136799"/>
        <a:ext cx="1665495" cy="11103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37937-D579-4A7E-872E-548A89B0A02D}">
      <dsp:nvSpPr>
        <dsp:cNvPr id="0" name=""/>
        <dsp:cNvSpPr/>
      </dsp:nvSpPr>
      <dsp:spPr>
        <a:xfrm>
          <a:off x="2278" y="136799"/>
          <a:ext cx="2775824" cy="111032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Banner</a:t>
          </a:r>
          <a:endParaRPr lang="en-GB" sz="3200" kern="1200" dirty="0"/>
        </a:p>
      </dsp:txBody>
      <dsp:txXfrm>
        <a:off x="557443" y="136799"/>
        <a:ext cx="1665495" cy="1110329"/>
      </dsp:txXfrm>
    </dsp:sp>
    <dsp:sp modelId="{A6EA5D3E-0C80-47E6-A174-00BF32FE3425}">
      <dsp:nvSpPr>
        <dsp:cNvPr id="0" name=""/>
        <dsp:cNvSpPr/>
      </dsp:nvSpPr>
      <dsp:spPr>
        <a:xfrm>
          <a:off x="2500519" y="136799"/>
          <a:ext cx="2775824" cy="111032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SSL </a:t>
          </a:r>
          <a:r>
            <a:rPr lang="en-GB" sz="3200" kern="1200" dirty="0" err="1" smtClean="0"/>
            <a:t>Auth</a:t>
          </a:r>
          <a:endParaRPr lang="en-GB" sz="3200" kern="1200" dirty="0"/>
        </a:p>
      </dsp:txBody>
      <dsp:txXfrm>
        <a:off x="3055684" y="136799"/>
        <a:ext cx="1665495" cy="1110329"/>
      </dsp:txXfrm>
    </dsp:sp>
    <dsp:sp modelId="{9996ABD1-67FF-4204-92A0-784DFDD1563B}">
      <dsp:nvSpPr>
        <dsp:cNvPr id="0" name=""/>
        <dsp:cNvSpPr/>
      </dsp:nvSpPr>
      <dsp:spPr>
        <a:xfrm>
          <a:off x="4998761" y="136799"/>
          <a:ext cx="2775824" cy="111032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NFC</a:t>
          </a:r>
          <a:endParaRPr lang="en-GB" sz="3600" kern="1200" dirty="0"/>
        </a:p>
      </dsp:txBody>
      <dsp:txXfrm>
        <a:off x="5553926" y="136799"/>
        <a:ext cx="1665495" cy="11103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97EE3-36BA-4112-A529-23AC253BB303}" type="datetimeFigureOut">
              <a:rPr lang="en-GB" smtClean="0"/>
              <a:pPr/>
              <a:t>19/10/2012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E1211-AA60-4747-AE4A-D964EF64614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5337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phreakocious.net/PI/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github.com/wolever/Protocol-Informatics" TargetMode="External"/><Relationship Id="rId4" Type="http://schemas.openxmlformats.org/officeDocument/2006/relationships/hyperlink" Target="https://github.com/OpenRCE/sulley" TargetMode="Externa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lvnc.com/docs/rfbproto.pdf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 have no imagination when it come to presentation names.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E1211-AA60-4747-AE4A-D964EF646140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8526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E1211-AA60-4747-AE4A-D964EF646140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755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E1211-AA60-4747-AE4A-D964EF646140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9938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Demo: User input parsing demo.</a:t>
            </a:r>
          </a:p>
          <a:p>
            <a:r>
              <a:rPr lang="en-GB" baseline="0" dirty="0" smtClean="0"/>
              <a:t>This demo will show parsing portions of the VMware Remote Desktop protocol in </a:t>
            </a:r>
            <a:r>
              <a:rPr lang="en-GB" baseline="0" dirty="0" err="1" smtClean="0"/>
              <a:t>Canape</a:t>
            </a:r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F04CE-A3F0-412F-809C-0B7BC43ADFCD}" type="slidenum">
              <a:rPr lang="en-GB" smtClean="0"/>
              <a:pPr/>
              <a:t>18</a:t>
            </a:fld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Demo: Traffic injection demo.</a:t>
            </a:r>
          </a:p>
          <a:p>
            <a:r>
              <a:rPr lang="en-GB" baseline="0" dirty="0" smtClean="0"/>
              <a:t>This demo will show injecting key press traffic into the live protocol stream.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F04CE-A3F0-412F-809C-0B7BC43ADFCD}" type="slidenum">
              <a:rPr lang="en-GB" smtClean="0"/>
              <a:pPr/>
              <a:t>19</a:t>
            </a:fld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Post authentication protocol, requires a valid NFC session to access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E1211-AA60-4747-AE4A-D964EF646140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499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E1211-AA60-4747-AE4A-D964EF646140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06219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Demo: Fuzzing demo.</a:t>
            </a:r>
          </a:p>
          <a:p>
            <a:r>
              <a:rPr lang="en-GB" baseline="0" dirty="0" smtClean="0"/>
              <a:t>This demo will show basic fuzzing of the post authentication NFC protocol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E1211-AA60-4747-AE4A-D964EF646140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15959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If</a:t>
            </a:r>
            <a:r>
              <a:rPr lang="en-GB" baseline="0" dirty="0" smtClean="0"/>
              <a:t> the </a:t>
            </a:r>
            <a:r>
              <a:rPr lang="en-GB" baseline="0" dirty="0" err="1" smtClean="0"/>
              <a:t>Hostd</a:t>
            </a:r>
            <a:r>
              <a:rPr lang="en-GB" baseline="0" dirty="0" smtClean="0"/>
              <a:t> service crashes twice within 1 minute it will not restart causing a Denial of Service requiring manual restart of the service via SSH or direct console access. </a:t>
            </a:r>
          </a:p>
          <a:p>
            <a:endParaRPr lang="en-GB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/>
              <a:t>Note: </a:t>
            </a:r>
            <a:r>
              <a:rPr lang="en-GB" dirty="0" smtClean="0"/>
              <a:t>These numbers and identified issues are still to be finalised, more are expected before </a:t>
            </a:r>
            <a:r>
              <a:rPr lang="en-GB" dirty="0" err="1" smtClean="0"/>
              <a:t>Ruxcon</a:t>
            </a:r>
            <a:r>
              <a:rPr lang="en-GB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E1211-AA60-4747-AE4A-D964EF646140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06583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Depending on time demo </a:t>
            </a:r>
            <a:r>
              <a:rPr lang="en-GB" dirty="0" err="1" smtClean="0"/>
              <a:t>Sulley</a:t>
            </a:r>
            <a:r>
              <a:rPr lang="en-GB" baseline="0" dirty="0" smtClean="0"/>
              <a:t> and Protocol Informatics extensions</a:t>
            </a:r>
            <a:endParaRPr lang="en-GB" dirty="0" smtClean="0"/>
          </a:p>
          <a:p>
            <a:endParaRPr lang="en-GB" dirty="0" smtClean="0">
              <a:hlinkClick r:id="rId3"/>
            </a:endParaRPr>
          </a:p>
          <a:p>
            <a:r>
              <a:rPr lang="en-GB" dirty="0" smtClean="0">
                <a:hlinkClick r:id="rId4"/>
              </a:rPr>
              <a:t>https://github.com/OpenRCE/sulley</a:t>
            </a:r>
            <a:endParaRPr lang="en-GB" dirty="0" smtClean="0">
              <a:hlinkClick r:id="rId3"/>
            </a:endParaRPr>
          </a:p>
          <a:p>
            <a:r>
              <a:rPr lang="en-GB" dirty="0" smtClean="0">
                <a:hlinkClick r:id="rId3"/>
              </a:rPr>
              <a:t>http://phreakocious.net/PI/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https://github.com/wolever/Protocol-Informatics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E1211-AA60-4747-AE4A-D964EF646140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6866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Updated</a:t>
            </a:r>
            <a:r>
              <a:rPr lang="en-GB" baseline="0" dirty="0" smtClean="0"/>
              <a:t> slides and worked VMware </a:t>
            </a:r>
            <a:r>
              <a:rPr lang="en-GB" baseline="0" dirty="0" err="1" smtClean="0"/>
              <a:t>ESXi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Canape</a:t>
            </a:r>
            <a:r>
              <a:rPr lang="en-GB" baseline="0" dirty="0" smtClean="0"/>
              <a:t> example will be made available on the Context website shortly after </a:t>
            </a:r>
            <a:r>
              <a:rPr lang="en-GB" baseline="0" dirty="0" err="1" smtClean="0"/>
              <a:t>Ruxcon</a:t>
            </a:r>
            <a:r>
              <a:rPr lang="en-GB" baseline="0" dirty="0" smtClean="0"/>
              <a:t>, watch this space.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E1211-AA60-4747-AE4A-D964EF646140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5210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Disadvantages: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dirty="0" err="1" smtClean="0"/>
              <a:t>Wireshark</a:t>
            </a:r>
            <a:r>
              <a:rPr lang="en-GB" baseline="0" dirty="0" smtClean="0"/>
              <a:t> – Monitor only tool, does not play well with encryption (except TLS with RSA key exchange)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baseline="0" dirty="0" smtClean="0"/>
              <a:t>Python/Ruby – Lots of code duplication. Code focused, not protocol focused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E1211-AA60-4747-AE4A-D964EF646140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17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Actually used for </a:t>
            </a:r>
            <a:r>
              <a:rPr lang="en-GB" dirty="0" err="1" smtClean="0"/>
              <a:t>ESXi</a:t>
            </a:r>
            <a:r>
              <a:rPr lang="en-GB" dirty="0" smtClean="0"/>
              <a:t>, Workstation and even Player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E1211-AA60-4747-AE4A-D964EF646140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8037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Multiple</a:t>
            </a:r>
            <a:r>
              <a:rPr lang="en-GB" baseline="0" dirty="0" smtClean="0"/>
              <a:t> SSL streams on the same connection causes issues with “traditional” </a:t>
            </a:r>
            <a:r>
              <a:rPr lang="en-GB" baseline="0" dirty="0" err="1" smtClean="0"/>
              <a:t>MiTM</a:t>
            </a:r>
            <a:r>
              <a:rPr lang="en-GB" baseline="0" dirty="0" smtClean="0"/>
              <a:t> proxies.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E1211-AA60-4747-AE4A-D964EF646140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2488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Demo: Basic </a:t>
            </a:r>
            <a:r>
              <a:rPr lang="en-GB" dirty="0" err="1" smtClean="0"/>
              <a:t>MitM</a:t>
            </a:r>
            <a:r>
              <a:rPr lang="en-GB" baseline="0" dirty="0" smtClean="0"/>
              <a:t> demo.</a:t>
            </a:r>
          </a:p>
          <a:p>
            <a:r>
              <a:rPr lang="en-GB" baseline="0" dirty="0" smtClean="0"/>
              <a:t>This demo will show basic protocol capture using </a:t>
            </a:r>
            <a:r>
              <a:rPr lang="en-GB" baseline="0" dirty="0" err="1" smtClean="0"/>
              <a:t>Canape</a:t>
            </a:r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F04CE-A3F0-412F-809C-0B7BC43ADFCD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Note: NFC occurs over</a:t>
            </a:r>
            <a:r>
              <a:rPr lang="en-GB" baseline="0" dirty="0" smtClean="0"/>
              <a:t> plain text connections by default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E1211-AA60-4747-AE4A-D964EF646140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591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Demo</a:t>
            </a:r>
            <a:r>
              <a:rPr lang="en-GB" baseline="0" dirty="0" smtClean="0"/>
              <a:t>: </a:t>
            </a:r>
            <a:r>
              <a:rPr lang="en-GB" dirty="0" smtClean="0"/>
              <a:t>State transition demo.</a:t>
            </a:r>
          </a:p>
          <a:p>
            <a:r>
              <a:rPr lang="en-GB" baseline="0" dirty="0" smtClean="0"/>
              <a:t>This demo will show how </a:t>
            </a:r>
            <a:r>
              <a:rPr lang="en-GB" baseline="0" dirty="0" err="1" smtClean="0"/>
              <a:t>Canape</a:t>
            </a:r>
            <a:r>
              <a:rPr lang="en-GB" baseline="0" dirty="0" smtClean="0"/>
              <a:t> can transition handling of different protocols on the same connection, in this case between the Authentication and Remote Desktop protocols.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F04CE-A3F0-412F-809C-0B7BC43ADFCD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Demo: </a:t>
            </a:r>
            <a:r>
              <a:rPr lang="en-GB" dirty="0" err="1" smtClean="0"/>
              <a:t>Bruteforcing</a:t>
            </a:r>
            <a:r>
              <a:rPr lang="en-GB" dirty="0" smtClean="0"/>
              <a:t> credentials demo.</a:t>
            </a:r>
          </a:p>
          <a:p>
            <a:r>
              <a:rPr lang="en-GB" baseline="0" dirty="0" smtClean="0"/>
              <a:t>This demo will show creating a basic network client to brute force user credentials against </a:t>
            </a:r>
            <a:r>
              <a:rPr lang="en-GB" baseline="0" dirty="0" err="1" smtClean="0"/>
              <a:t>ESXi</a:t>
            </a:r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F04CE-A3F0-412F-809C-0B7BC43ADFCD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hlinkClick r:id="rId3"/>
              </a:rPr>
              <a:t>http://www.realvnc.com/docs/rfbproto.pdf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E1211-AA60-4747-AE4A-D964EF646140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950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989-3B9A-4D57-8140-99F14A284E40}" type="datetimeFigureOut">
              <a:rPr lang="en-GB" smtClean="0"/>
              <a:pPr/>
              <a:t>19/10/2012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0125-A3EE-4506-921F-94F38B2D4B6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989-3B9A-4D57-8140-99F14A284E40}" type="datetimeFigureOut">
              <a:rPr lang="en-GB" smtClean="0"/>
              <a:pPr/>
              <a:t>19/10/2012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0125-A3EE-4506-921F-94F38B2D4B6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989-3B9A-4D57-8140-99F14A284E40}" type="datetimeFigureOut">
              <a:rPr lang="en-GB" smtClean="0"/>
              <a:pPr/>
              <a:t>19/10/2012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0125-A3EE-4506-921F-94F38B2D4B6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ntext_imagery_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95289" y="549275"/>
            <a:ext cx="8353176" cy="2447677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000" b="0" kern="120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defRPr>
            </a:lvl1pPr>
            <a:lvl2pPr algn="l" defTabSz="914400" rtl="0" eaLnBrk="1" latinLnBrk="0" hangingPunct="1">
              <a:spcBef>
                <a:spcPct val="0"/>
              </a:spcBef>
              <a:buNone/>
              <a:defRPr lang="en-US" sz="4000" b="0" kern="120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defRPr>
            </a:lvl2pPr>
            <a:lvl3pPr algn="l" defTabSz="914400" rtl="0" eaLnBrk="1" latinLnBrk="0" hangingPunct="1">
              <a:spcBef>
                <a:spcPct val="0"/>
              </a:spcBef>
              <a:buNone/>
              <a:defRPr lang="en-US" sz="4000" b="0" kern="120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defRPr>
            </a:lvl3pPr>
            <a:lvl4pPr algn="l" defTabSz="914400" rtl="0" eaLnBrk="1" latinLnBrk="0" hangingPunct="1">
              <a:spcBef>
                <a:spcPct val="0"/>
              </a:spcBef>
              <a:buNone/>
              <a:defRPr lang="en-US" sz="4000" b="0" kern="120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defRPr>
            </a:lvl4pPr>
            <a:lvl5pPr algn="l" defTabSz="914400" rtl="0" eaLnBrk="1" latinLnBrk="0" hangingPunct="1">
              <a:spcBef>
                <a:spcPct val="0"/>
              </a:spcBef>
              <a:buNone/>
              <a:defRPr lang="en-GB" sz="4000" b="0" kern="1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95288" y="3141663"/>
            <a:ext cx="8280400" cy="3382962"/>
          </a:xfr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  <a:defRPr lang="en-US" sz="2000" kern="1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342900" indent="-342900" algn="l" defTabSz="914400" rtl="0" eaLnBrk="1" latinLnBrk="0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  <a:defRPr lang="en-US" sz="2000" kern="1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342900" indent="-342900" algn="l" defTabSz="914400" rtl="0" eaLnBrk="1" latinLnBrk="0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  <a:defRPr lang="en-US" sz="2000" kern="1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342900" indent="-342900" algn="l" defTabSz="914400" rtl="0" eaLnBrk="1" latinLnBrk="0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  <a:defRPr lang="en-US" sz="2000" kern="1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342900" indent="-342900" algn="l" defTabSz="914400" rtl="0" eaLnBrk="1" latinLnBrk="0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  <a:defRPr lang="en-GB" sz="2000" kern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1556792"/>
            <a:ext cx="32385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27088" y="1557338"/>
            <a:ext cx="4681016" cy="34559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989-3B9A-4D57-8140-99F14A284E40}" type="datetimeFigureOut">
              <a:rPr lang="en-GB" smtClean="0"/>
              <a:pPr/>
              <a:t>19/10/2012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0125-A3EE-4506-921F-94F38B2D4B6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989-3B9A-4D57-8140-99F14A284E40}" type="datetimeFigureOut">
              <a:rPr lang="en-GB" smtClean="0"/>
              <a:pPr/>
              <a:t>19/10/2012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0125-A3EE-4506-921F-94F38B2D4B6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989-3B9A-4D57-8140-99F14A284E40}" type="datetimeFigureOut">
              <a:rPr lang="en-GB" smtClean="0"/>
              <a:pPr/>
              <a:t>19/10/2012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0125-A3EE-4506-921F-94F38B2D4B6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989-3B9A-4D57-8140-99F14A284E40}" type="datetimeFigureOut">
              <a:rPr lang="en-GB" smtClean="0"/>
              <a:pPr/>
              <a:t>19/10/2012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0125-A3EE-4506-921F-94F38B2D4B6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989-3B9A-4D57-8140-99F14A284E40}" type="datetimeFigureOut">
              <a:rPr lang="en-GB" smtClean="0"/>
              <a:pPr/>
              <a:t>19/10/2012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0125-A3EE-4506-921F-94F38B2D4B6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989-3B9A-4D57-8140-99F14A284E40}" type="datetimeFigureOut">
              <a:rPr lang="en-GB" smtClean="0"/>
              <a:pPr/>
              <a:t>19/10/2012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0125-A3EE-4506-921F-94F38B2D4B6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989-3B9A-4D57-8140-99F14A284E40}" type="datetimeFigureOut">
              <a:rPr lang="en-GB" smtClean="0"/>
              <a:pPr/>
              <a:t>19/10/2012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0125-A3EE-4506-921F-94F38B2D4B6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989-3B9A-4D57-8140-99F14A284E40}" type="datetimeFigureOut">
              <a:rPr lang="en-GB" smtClean="0"/>
              <a:pPr/>
              <a:t>19/10/2012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0125-A3EE-4506-921F-94F38B2D4B6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8B989-3B9A-4D57-8140-99F14A284E40}" type="datetimeFigureOut">
              <a:rPr lang="en-GB" smtClean="0"/>
              <a:pPr/>
              <a:t>19/10/2012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A0125-A3EE-4506-921F-94F38B2D4B6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context_logo_mark_04.png"/>
          <p:cNvPicPr/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8532440" y="188640"/>
            <a:ext cx="365760" cy="40233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300192" y="5949280"/>
            <a:ext cx="2716560" cy="71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0" kern="1200">
          <a:solidFill>
            <a:srgbClr val="C00000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canape.contextis.com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witter.com/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 smtClean="0"/>
              <a:t>Canape</a:t>
            </a:r>
            <a:r>
              <a:rPr lang="en-GB" dirty="0" smtClean="0"/>
              <a:t> – </a:t>
            </a:r>
            <a:r>
              <a:rPr lang="en-GB" dirty="0" smtClean="0"/>
              <a:t>Examining</a:t>
            </a:r>
            <a:endParaRPr lang="en-GB" dirty="0" smtClean="0"/>
          </a:p>
          <a:p>
            <a:r>
              <a:rPr lang="en-GB" dirty="0" smtClean="0"/>
              <a:t>the VMware </a:t>
            </a:r>
            <a:r>
              <a:rPr lang="en-GB" dirty="0" err="1" smtClean="0"/>
              <a:t>ESXi</a:t>
            </a:r>
            <a:r>
              <a:rPr lang="en-GB" dirty="0" smtClean="0"/>
              <a:t> Protocol</a:t>
            </a:r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Alex Chapman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22883" t="22379" r="53773" b="43315"/>
          <a:stretch>
            <a:fillRect/>
          </a:stretch>
        </p:blipFill>
        <p:spPr bwMode="auto">
          <a:xfrm>
            <a:off x="6948264" y="548680"/>
            <a:ext cx="1872200" cy="194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MitM</a:t>
            </a:r>
            <a:r>
              <a:rPr lang="en-GB" dirty="0"/>
              <a:t> </a:t>
            </a:r>
            <a:r>
              <a:rPr lang="en-GB" dirty="0" smtClean="0"/>
              <a:t>Traffic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State handling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ESXi</a:t>
            </a:r>
            <a:r>
              <a:rPr lang="en-GB" dirty="0" smtClean="0"/>
              <a:t> protocol traverses a number of protocol states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Or</a:t>
            </a:r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58332164"/>
              </p:ext>
            </p:extLst>
          </p:nvPr>
        </p:nvGraphicFramePr>
        <p:xfrm>
          <a:off x="539552" y="2564904"/>
          <a:ext cx="7776864" cy="138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733388982"/>
              </p:ext>
            </p:extLst>
          </p:nvPr>
        </p:nvGraphicFramePr>
        <p:xfrm>
          <a:off x="539552" y="4365104"/>
          <a:ext cx="7776864" cy="138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27752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Handling State Transitions</a:t>
            </a:r>
          </a:p>
        </p:txBody>
      </p:sp>
    </p:spTree>
    <p:extLst>
      <p:ext uri="{BB962C8B-B14F-4D97-AF65-F5344CB8AC3E}">
        <p14:creationId xmlns:p14="http://schemas.microsoft.com/office/powerpoint/2010/main" val="239278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Authentication </a:t>
            </a:r>
            <a:r>
              <a:rPr lang="en-GB" dirty="0"/>
              <a:t>p</a:t>
            </a:r>
            <a:r>
              <a:rPr lang="en-GB" dirty="0" smtClean="0"/>
              <a:t>rotocol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Text based protocol </a:t>
            </a:r>
            <a:endParaRPr lang="en-GB" dirty="0"/>
          </a:p>
          <a:p>
            <a:r>
              <a:rPr lang="en-GB" dirty="0" smtClean="0"/>
              <a:t>Simple commands</a:t>
            </a:r>
            <a:endParaRPr lang="en-GB" dirty="0"/>
          </a:p>
          <a:p>
            <a:pPr lvl="1"/>
            <a:r>
              <a:rPr lang="en-GB" dirty="0" smtClean="0"/>
              <a:t>BANNER</a:t>
            </a:r>
            <a:endParaRPr lang="en-GB" dirty="0"/>
          </a:p>
          <a:p>
            <a:pPr lvl="1"/>
            <a:r>
              <a:rPr lang="en-GB" dirty="0" smtClean="0"/>
              <a:t>USER</a:t>
            </a:r>
            <a:endParaRPr lang="en-GB" dirty="0"/>
          </a:p>
          <a:p>
            <a:pPr lvl="1"/>
            <a:r>
              <a:rPr lang="en-GB" dirty="0" smtClean="0"/>
              <a:t>PASS / XPAS</a:t>
            </a:r>
            <a:endParaRPr lang="en-GB" dirty="0" smtClean="0"/>
          </a:p>
          <a:p>
            <a:pPr lvl="1"/>
            <a:r>
              <a:rPr lang="en-GB" dirty="0" smtClean="0"/>
              <a:t>SESSION</a:t>
            </a:r>
          </a:p>
          <a:p>
            <a:pPr lvl="1"/>
            <a:r>
              <a:rPr lang="en-GB" dirty="0" smtClean="0"/>
              <a:t>PROXY / CONNECT</a:t>
            </a:r>
            <a:endParaRPr lang="en-GB" dirty="0" smtClean="0"/>
          </a:p>
          <a:p>
            <a:r>
              <a:rPr lang="en-GB" dirty="0" smtClean="0"/>
              <a:t>Allows for Username/Password, Ticket and Session authentication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65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Basic Network Clients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Remote desktop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Based on the VNC protocol</a:t>
            </a:r>
            <a:endParaRPr lang="en-GB" dirty="0"/>
          </a:p>
          <a:p>
            <a:r>
              <a:rPr lang="en-GB" dirty="0" smtClean="0"/>
              <a:t>Includes VMware specific extensions</a:t>
            </a:r>
            <a:endParaRPr lang="en-GB" dirty="0"/>
          </a:p>
          <a:p>
            <a:r>
              <a:rPr lang="en-GB" dirty="0" smtClean="0"/>
              <a:t>Commands</a:t>
            </a:r>
            <a:endParaRPr lang="en-GB" dirty="0"/>
          </a:p>
          <a:p>
            <a:pPr lvl="1"/>
            <a:r>
              <a:rPr lang="en-GB" dirty="0"/>
              <a:t>Hello</a:t>
            </a:r>
          </a:p>
          <a:p>
            <a:pPr lvl="1"/>
            <a:r>
              <a:rPr lang="en-GB" dirty="0"/>
              <a:t>Negotiation</a:t>
            </a:r>
          </a:p>
          <a:p>
            <a:pPr lvl="1"/>
            <a:r>
              <a:rPr lang="en-GB" dirty="0" smtClean="0"/>
              <a:t>User Input</a:t>
            </a:r>
            <a:endParaRPr lang="en-GB" dirty="0"/>
          </a:p>
          <a:p>
            <a:pPr lvl="1"/>
            <a:r>
              <a:rPr lang="en-GB" dirty="0" smtClean="0"/>
              <a:t>Screen redraw</a:t>
            </a:r>
          </a:p>
          <a:p>
            <a:pPr lvl="1"/>
            <a:r>
              <a:rPr lang="en-GB" dirty="0" smtClean="0"/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</a:t>
            </a:r>
            <a:r>
              <a:rPr lang="en-GB" dirty="0" smtClean="0"/>
              <a:t>press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971600" y="1340768"/>
            <a:ext cx="144016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0x00</a:t>
            </a:r>
            <a:endParaRPr lang="en-GB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11760" y="1340768"/>
            <a:ext cx="144016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0x30</a:t>
            </a:r>
            <a:endParaRPr lang="en-GB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51920" y="1340768"/>
            <a:ext cx="144016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0x01</a:t>
            </a:r>
            <a:endParaRPr lang="en-GB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92080" y="1340768"/>
            <a:ext cx="144016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0x00</a:t>
            </a:r>
            <a:endParaRPr lang="en-GB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1600" y="3645024"/>
            <a:ext cx="144016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0x00</a:t>
            </a:r>
            <a:endParaRPr lang="en-GB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11760" y="3645024"/>
            <a:ext cx="144016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0x30</a:t>
            </a:r>
            <a:endParaRPr lang="en-GB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51920" y="3645024"/>
            <a:ext cx="144016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0x00</a:t>
            </a:r>
            <a:endParaRPr lang="en-GB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92080" y="3645024"/>
            <a:ext cx="144016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0x0</a:t>
            </a:r>
            <a:endParaRPr lang="en-GB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40352" y="2492896"/>
            <a:ext cx="7745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a</a:t>
            </a:r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020272" y="1412776"/>
            <a:ext cx="0" cy="1296144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7020272" y="3645024"/>
            <a:ext cx="0" cy="1296144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14774" y="288000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entury Gothic" pitchFamily="34" charset="0"/>
              </a:rPr>
              <a:t>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11760" y="2880000"/>
            <a:ext cx="145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entury Gothic" pitchFamily="34" charset="0"/>
              </a:rPr>
              <a:t>Scan Code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96136" y="288000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?</a:t>
            </a:r>
            <a:endParaRPr lang="en-GB" dirty="0">
              <a:latin typeface="Century Gothic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11960" y="2880000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Flags</a:t>
            </a:r>
            <a:endParaRPr lang="en-GB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Mouse </a:t>
            </a:r>
            <a:r>
              <a:rPr lang="en-GB" dirty="0" smtClean="0"/>
              <a:t>movement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39552" y="1340768"/>
            <a:ext cx="162000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urier New" pitchFamily="49" charset="0"/>
                <a:cs typeface="Courier New" pitchFamily="49" charset="0"/>
              </a:rPr>
              <a:t>0x5F3F0000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54102" y="1340768"/>
            <a:ext cx="162000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urier New" pitchFamily="49" charset="0"/>
                <a:cs typeface="Courier New" pitchFamily="49" charset="0"/>
              </a:rPr>
              <a:t>0x7FA90000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74102" y="1340768"/>
            <a:ext cx="162000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urier New" pitchFamily="49" charset="0"/>
                <a:cs typeface="Courier New" pitchFamily="49" charset="0"/>
              </a:rPr>
              <a:t>0x01000000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7544" y="2880000"/>
            <a:ext cx="1680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entury Gothic" pitchFamily="34" charset="0"/>
              </a:rPr>
              <a:t>X Coordinate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04453" y="2880000"/>
            <a:ext cx="1675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entury Gothic" pitchFamily="34" charset="0"/>
              </a:rPr>
              <a:t>Y Coordinate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386214" y="1340768"/>
            <a:ext cx="162000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urier New" pitchFamily="49" charset="0"/>
                <a:cs typeface="Courier New" pitchFamily="49" charset="0"/>
              </a:rPr>
              <a:t>0xFFFFFFFF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06214" y="1340768"/>
            <a:ext cx="162000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urier New" pitchFamily="49" charset="0"/>
                <a:cs typeface="Courier New" pitchFamily="49" charset="0"/>
              </a:rPr>
              <a:t>0x00000000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71600" y="3429000"/>
            <a:ext cx="299011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Button State</a:t>
            </a:r>
          </a:p>
          <a:p>
            <a:r>
              <a:rPr lang="en-GB" dirty="0">
                <a:latin typeface="Courier New" pitchFamily="49" charset="0"/>
                <a:cs typeface="Courier New" pitchFamily="49" charset="0"/>
              </a:rPr>
              <a:t>0x00000000</a:t>
            </a:r>
            <a:r>
              <a:rPr lang="en-GB" dirty="0"/>
              <a:t> – No Buttons</a:t>
            </a:r>
          </a:p>
          <a:p>
            <a:r>
              <a:rPr lang="en-GB" dirty="0">
                <a:latin typeface="Courier New" pitchFamily="49" charset="0"/>
                <a:cs typeface="Courier New" pitchFamily="49" charset="0"/>
              </a:rPr>
              <a:t>0x00000001</a:t>
            </a:r>
            <a:r>
              <a:rPr lang="en-GB" dirty="0"/>
              <a:t> – Press </a:t>
            </a:r>
            <a:r>
              <a:rPr lang="en-GB" dirty="0" smtClean="0"/>
              <a:t>Left</a:t>
            </a:r>
          </a:p>
          <a:p>
            <a:r>
              <a:rPr lang="en-GB" dirty="0">
                <a:latin typeface="Courier New" pitchFamily="49" charset="0"/>
                <a:cs typeface="Courier New" pitchFamily="49" charset="0"/>
              </a:rPr>
              <a:t>0x000000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02</a:t>
            </a:r>
            <a:r>
              <a:rPr lang="en-GB" dirty="0" smtClean="0"/>
              <a:t> </a:t>
            </a:r>
            <a:r>
              <a:rPr lang="en-GB" dirty="0"/>
              <a:t>– Press </a:t>
            </a:r>
            <a:r>
              <a:rPr lang="en-GB" dirty="0" smtClean="0"/>
              <a:t>Middle</a:t>
            </a:r>
            <a:endParaRPr lang="en-GB" dirty="0"/>
          </a:p>
          <a:p>
            <a:r>
              <a:rPr lang="en-GB" dirty="0" smtClean="0">
                <a:latin typeface="Courier New" pitchFamily="49" charset="0"/>
                <a:cs typeface="Courier New" pitchFamily="49" charset="0"/>
              </a:rPr>
              <a:t>0x00000004</a:t>
            </a:r>
            <a:r>
              <a:rPr lang="en-GB" dirty="0" smtClean="0"/>
              <a:t> </a:t>
            </a:r>
            <a:r>
              <a:rPr lang="en-GB" dirty="0"/>
              <a:t>– </a:t>
            </a:r>
            <a:r>
              <a:rPr lang="en-GB" dirty="0" smtClean="0"/>
              <a:t>Press Right</a:t>
            </a:r>
          </a:p>
          <a:p>
            <a:r>
              <a:rPr lang="en-GB" dirty="0" smtClean="0">
                <a:latin typeface="Courier New" pitchFamily="49" charset="0"/>
                <a:cs typeface="Courier New" pitchFamily="49" charset="0"/>
              </a:rPr>
              <a:t>0x00010000</a:t>
            </a:r>
            <a:r>
              <a:rPr lang="en-GB" dirty="0" smtClean="0"/>
              <a:t> </a:t>
            </a:r>
            <a:r>
              <a:rPr lang="en-GB" dirty="0"/>
              <a:t>– Scroll </a:t>
            </a:r>
            <a:r>
              <a:rPr lang="en-GB" dirty="0" smtClean="0"/>
              <a:t>Down</a:t>
            </a:r>
          </a:p>
          <a:p>
            <a:r>
              <a:rPr lang="en-GB" dirty="0" smtClean="0">
                <a:latin typeface="Courier New" pitchFamily="49" charset="0"/>
                <a:cs typeface="Courier New" pitchFamily="49" charset="0"/>
              </a:rPr>
              <a:t>0xFFFF0000</a:t>
            </a:r>
            <a:r>
              <a:rPr lang="en-GB" dirty="0" smtClean="0"/>
              <a:t> – Scroll Up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427984" y="288813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?</a:t>
            </a:r>
            <a:endParaRPr lang="en-GB" dirty="0">
              <a:latin typeface="Century Gothic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79270" y="288269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?</a:t>
            </a:r>
            <a:endParaRPr lang="en-GB" dirty="0">
              <a:latin typeface="Century Gothic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52320" y="2888136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Flags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Parsing U</a:t>
            </a:r>
            <a:r>
              <a:rPr lang="en-GB" dirty="0" smtClean="0"/>
              <a:t>ser </a:t>
            </a:r>
            <a:r>
              <a:rPr lang="en-GB" dirty="0"/>
              <a:t>I</a:t>
            </a:r>
            <a:r>
              <a:rPr lang="en-GB" dirty="0" smtClean="0"/>
              <a:t>nput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Traffic Injection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206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we are going to talk about?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New </a:t>
            </a:r>
            <a:r>
              <a:rPr lang="en-GB" dirty="0" smtClean="0"/>
              <a:t>Version of </a:t>
            </a:r>
            <a:r>
              <a:rPr lang="en-GB" dirty="0" err="1" smtClean="0"/>
              <a:t>Canape</a:t>
            </a:r>
            <a:r>
              <a:rPr lang="en-GB" dirty="0" smtClean="0"/>
              <a:t> Released </a:t>
            </a:r>
            <a:r>
              <a:rPr lang="en-GB" dirty="0"/>
              <a:t>at </a:t>
            </a:r>
            <a:r>
              <a:rPr lang="en-GB" dirty="0" err="1" smtClean="0"/>
              <a:t>Ruxcon</a:t>
            </a:r>
            <a:endParaRPr lang="en-GB" dirty="0"/>
          </a:p>
          <a:p>
            <a:r>
              <a:rPr lang="en-GB" dirty="0"/>
              <a:t>What is </a:t>
            </a:r>
            <a:r>
              <a:rPr lang="en-GB" dirty="0" smtClean="0"/>
              <a:t>the VMware </a:t>
            </a:r>
            <a:r>
              <a:rPr lang="en-GB" dirty="0" err="1" smtClean="0"/>
              <a:t>ESXi</a:t>
            </a:r>
            <a:r>
              <a:rPr lang="en-GB" dirty="0" smtClean="0"/>
              <a:t> management protocol?</a:t>
            </a:r>
            <a:endParaRPr lang="en-GB" dirty="0"/>
          </a:p>
          <a:p>
            <a:r>
              <a:rPr lang="en-GB" dirty="0"/>
              <a:t>In Canape:</a:t>
            </a:r>
          </a:p>
          <a:p>
            <a:pPr lvl="1"/>
            <a:r>
              <a:rPr lang="en-GB" dirty="0" err="1" smtClean="0"/>
              <a:t>MitM</a:t>
            </a:r>
            <a:endParaRPr lang="en-GB" dirty="0" smtClean="0"/>
          </a:p>
          <a:p>
            <a:pPr lvl="1"/>
            <a:r>
              <a:rPr lang="en-GB" dirty="0" smtClean="0"/>
              <a:t>Traffic Parsing</a:t>
            </a:r>
          </a:p>
          <a:p>
            <a:pPr lvl="1"/>
            <a:r>
              <a:rPr lang="en-GB" dirty="0" smtClean="0"/>
              <a:t>Traffic Injection</a:t>
            </a:r>
            <a:endParaRPr lang="en-GB" dirty="0"/>
          </a:p>
          <a:p>
            <a:pPr lvl="1"/>
            <a:r>
              <a:rPr lang="en-GB" dirty="0" smtClean="0"/>
              <a:t>Fuzzing</a:t>
            </a:r>
            <a:endParaRPr lang="en-GB" dirty="0"/>
          </a:p>
          <a:p>
            <a:pPr lvl="1"/>
            <a:r>
              <a:rPr lang="en-GB" dirty="0" smtClean="0"/>
              <a:t>Extending </a:t>
            </a:r>
            <a:r>
              <a:rPr lang="en-GB" dirty="0" err="1" smtClean="0"/>
              <a:t>Canape</a:t>
            </a:r>
            <a:endParaRPr lang="en-GB" dirty="0"/>
          </a:p>
          <a:p>
            <a:r>
              <a:rPr lang="en-GB" dirty="0" smtClean="0"/>
              <a:t>Finding 0 days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NFC </a:t>
            </a:r>
            <a:r>
              <a:rPr lang="en-GB" dirty="0"/>
              <a:t>p</a:t>
            </a:r>
            <a:r>
              <a:rPr lang="en-GB" dirty="0" smtClean="0"/>
              <a:t>rotocol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Simple file transfer protocol </a:t>
            </a:r>
            <a:endParaRPr lang="en-GB" dirty="0"/>
          </a:p>
          <a:p>
            <a:r>
              <a:rPr lang="en-GB" dirty="0" smtClean="0"/>
              <a:t>Unencrypted by default(!)</a:t>
            </a:r>
            <a:endParaRPr lang="en-GB" dirty="0"/>
          </a:p>
          <a:p>
            <a:r>
              <a:rPr lang="en-GB" dirty="0" smtClean="0"/>
              <a:t>Allows for</a:t>
            </a:r>
          </a:p>
          <a:p>
            <a:pPr lvl="1"/>
            <a:r>
              <a:rPr lang="en-GB" dirty="0" smtClean="0"/>
              <a:t>File upload</a:t>
            </a:r>
          </a:p>
          <a:p>
            <a:pPr lvl="1"/>
            <a:r>
              <a:rPr lang="en-GB" dirty="0" smtClean="0"/>
              <a:t>File download</a:t>
            </a:r>
          </a:p>
          <a:p>
            <a:pPr lvl="1"/>
            <a:r>
              <a:rPr lang="en-GB" dirty="0" smtClean="0"/>
              <a:t>File move</a:t>
            </a:r>
          </a:p>
          <a:p>
            <a:pPr lvl="1"/>
            <a:r>
              <a:rPr lang="en-GB" dirty="0" smtClean="0"/>
              <a:t>File copy</a:t>
            </a:r>
          </a:p>
          <a:p>
            <a:pPr lvl="1"/>
            <a:r>
              <a:rPr lang="en-GB" dirty="0" smtClean="0"/>
              <a:t>File delete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579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Fuzzing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Standard </a:t>
            </a:r>
            <a:r>
              <a:rPr lang="en-GB" dirty="0" smtClean="0"/>
              <a:t>everyday fuzzing</a:t>
            </a:r>
            <a:endParaRPr lang="en-GB" dirty="0"/>
          </a:p>
          <a:p>
            <a:pPr lvl="1"/>
            <a:r>
              <a:rPr lang="en-GB" dirty="0"/>
              <a:t>But </a:t>
            </a:r>
            <a:r>
              <a:rPr lang="en-GB" dirty="0" smtClean="0"/>
              <a:t>from within in </a:t>
            </a:r>
            <a:r>
              <a:rPr lang="en-GB" dirty="0"/>
              <a:t>the </a:t>
            </a:r>
            <a:r>
              <a:rPr lang="en-GB" dirty="0" smtClean="0"/>
              <a:t>protocol stream</a:t>
            </a:r>
          </a:p>
          <a:p>
            <a:r>
              <a:rPr lang="en-GB" dirty="0" smtClean="0"/>
              <a:t>Built in modules for</a:t>
            </a:r>
          </a:p>
          <a:p>
            <a:pPr lvl="1"/>
            <a:r>
              <a:rPr lang="en-GB" dirty="0" smtClean="0"/>
              <a:t>Simple byte fuzzing</a:t>
            </a:r>
          </a:p>
          <a:p>
            <a:pPr lvl="1"/>
            <a:r>
              <a:rPr lang="en-GB" dirty="0" smtClean="0"/>
              <a:t>Integer fuzzing</a:t>
            </a:r>
          </a:p>
          <a:p>
            <a:pPr lvl="1"/>
            <a:r>
              <a:rPr lang="en-GB" dirty="0" smtClean="0"/>
              <a:t>Pattern fuzzing</a:t>
            </a:r>
          </a:p>
          <a:p>
            <a:pPr lvl="1"/>
            <a:r>
              <a:rPr lang="en-GB" dirty="0" smtClean="0"/>
              <a:t>Etc.</a:t>
            </a:r>
          </a:p>
          <a:p>
            <a:r>
              <a:rPr lang="en-GB" dirty="0" smtClean="0"/>
              <a:t>Custom </a:t>
            </a:r>
            <a:r>
              <a:rPr lang="en-GB" dirty="0" err="1" smtClean="0"/>
              <a:t>fuzzers</a:t>
            </a:r>
            <a:r>
              <a:rPr lang="en-GB" dirty="0" smtClean="0"/>
              <a:t> written in code</a:t>
            </a:r>
          </a:p>
          <a:p>
            <a:pPr lvl="1"/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Fuzzing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did we find?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5 Heap Memory Exhaustion Panics</a:t>
            </a:r>
          </a:p>
          <a:p>
            <a:r>
              <a:rPr lang="en-GB" dirty="0" smtClean="0"/>
              <a:t>2 Unhandled Exceptions</a:t>
            </a:r>
          </a:p>
          <a:p>
            <a:r>
              <a:rPr lang="en-GB" dirty="0" smtClean="0"/>
              <a:t>2 Null Pointer Dereferences</a:t>
            </a:r>
          </a:p>
          <a:p>
            <a:r>
              <a:rPr lang="en-GB" dirty="0"/>
              <a:t>1</a:t>
            </a:r>
            <a:r>
              <a:rPr lang="en-GB" dirty="0" smtClean="0"/>
              <a:t> Use After Free Vulnerability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Context are currently working closely with the VMware Security Response </a:t>
            </a:r>
            <a:r>
              <a:rPr lang="en-GB" dirty="0" err="1" smtClean="0">
                <a:solidFill>
                  <a:srgbClr val="C00000"/>
                </a:solidFill>
              </a:rPr>
              <a:t>Center</a:t>
            </a:r>
            <a:r>
              <a:rPr lang="en-GB" dirty="0" smtClean="0">
                <a:solidFill>
                  <a:srgbClr val="C00000"/>
                </a:solidFill>
              </a:rPr>
              <a:t> to fix the identified issues</a:t>
            </a:r>
          </a:p>
        </p:txBody>
      </p:sp>
    </p:spTree>
    <p:extLst>
      <p:ext uri="{BB962C8B-B14F-4D97-AF65-F5344CB8AC3E}">
        <p14:creationId xmlns:p14="http://schemas.microsoft.com/office/powerpoint/2010/main" val="94785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Mitigating the risk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Restrict </a:t>
            </a:r>
            <a:r>
              <a:rPr lang="en-GB" smtClean="0"/>
              <a:t>access </a:t>
            </a:r>
            <a:r>
              <a:rPr lang="en-GB" dirty="0" smtClean="0"/>
              <a:t>to management services to management IP Addresses</a:t>
            </a:r>
          </a:p>
          <a:p>
            <a:r>
              <a:rPr lang="en-GB" dirty="0" smtClean="0"/>
              <a:t>Don’t use the NFC file transfer to transfer sensitive files</a:t>
            </a:r>
          </a:p>
          <a:p>
            <a:r>
              <a:rPr lang="en-GB" dirty="0" smtClean="0"/>
              <a:t>Enable SSH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899592" y="1629197"/>
            <a:ext cx="4681016" cy="3455987"/>
          </a:xfrm>
        </p:spPr>
        <p:txBody>
          <a:bodyPr/>
          <a:lstStyle/>
          <a:p>
            <a:r>
              <a:rPr lang="en-GB" dirty="0" err="1" smtClean="0"/>
              <a:t>Sulley</a:t>
            </a:r>
            <a:endParaRPr lang="en-GB" dirty="0" smtClean="0"/>
          </a:p>
          <a:p>
            <a:r>
              <a:rPr lang="en-GB" dirty="0" smtClean="0"/>
              <a:t>Protocol Informatics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GB" dirty="0" smtClean="0"/>
              <a:t>Extending </a:t>
            </a:r>
            <a:r>
              <a:rPr lang="en-GB" dirty="0" err="1" smtClean="0"/>
              <a:t>Canape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Thanks to the following people:</a:t>
            </a:r>
          </a:p>
          <a:p>
            <a:pPr lvl="1"/>
            <a:r>
              <a:rPr lang="en-GB" dirty="0" smtClean="0"/>
              <a:t>James Forshaw, </a:t>
            </a:r>
            <a:r>
              <a:rPr lang="en-GB" dirty="0" err="1" smtClean="0"/>
              <a:t>Canape</a:t>
            </a:r>
            <a:r>
              <a:rPr lang="en-GB" dirty="0" smtClean="0"/>
              <a:t> author and implementer of many requested features and bug fixes</a:t>
            </a:r>
          </a:p>
          <a:p>
            <a:pPr lvl="1"/>
            <a:r>
              <a:rPr lang="en-GB" dirty="0" smtClean="0"/>
              <a:t>Michael Jordon, for continued support and pushing me to do this talk!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34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http://canape.contextis.com</a:t>
            </a:r>
            <a:endParaRPr lang="en-GB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3200" dirty="0">
                <a:hlinkClick r:id="rId4"/>
              </a:rPr>
              <a:t>www.twitter.com/#ctxis</a:t>
            </a:r>
            <a:r>
              <a:rPr lang="en-GB" sz="3200" dirty="0"/>
              <a:t> 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0000" dirty="0" smtClean="0"/>
              <a:t>?</a:t>
            </a:r>
            <a:endParaRPr lang="en-GB" sz="30000" dirty="0"/>
          </a:p>
        </p:txBody>
      </p:sp>
    </p:spTree>
    <p:extLst>
      <p:ext uri="{BB962C8B-B14F-4D97-AF65-F5344CB8AC3E}">
        <p14:creationId xmlns:p14="http://schemas.microsoft.com/office/powerpoint/2010/main" val="205943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Canape?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Network Protocol </a:t>
            </a:r>
            <a:r>
              <a:rPr lang="en-GB" dirty="0"/>
              <a:t>Testing Tool</a:t>
            </a:r>
          </a:p>
          <a:p>
            <a:r>
              <a:rPr lang="en-GB" dirty="0"/>
              <a:t>Existing Tools:</a:t>
            </a:r>
          </a:p>
          <a:p>
            <a:pPr lvl="1"/>
            <a:r>
              <a:rPr lang="en-GB" dirty="0"/>
              <a:t>HTTP Proxies (e.g. CAT)</a:t>
            </a:r>
          </a:p>
          <a:p>
            <a:pPr lvl="1"/>
            <a:r>
              <a:rPr lang="en-GB" dirty="0"/>
              <a:t>Echo Mirage</a:t>
            </a:r>
          </a:p>
          <a:p>
            <a:pPr lvl="1"/>
            <a:r>
              <a:rPr lang="en-GB" dirty="0"/>
              <a:t>Python Libraries </a:t>
            </a:r>
          </a:p>
          <a:p>
            <a:pPr lvl="1"/>
            <a:r>
              <a:rPr lang="en-GB" dirty="0" err="1" smtClean="0"/>
              <a:t>Wireshark</a:t>
            </a:r>
            <a:endParaRPr lang="en-GB" dirty="0"/>
          </a:p>
          <a:p>
            <a:r>
              <a:rPr lang="en-GB" dirty="0"/>
              <a:t>Why a new tool?</a:t>
            </a:r>
          </a:p>
          <a:p>
            <a:pPr lvl="1"/>
            <a:r>
              <a:rPr lang="en-GB" dirty="0"/>
              <a:t>Has these features and more</a:t>
            </a:r>
          </a:p>
          <a:p>
            <a:pPr lvl="1"/>
            <a:r>
              <a:rPr lang="en-GB" dirty="0"/>
              <a:t>All driven through a GUI</a:t>
            </a:r>
          </a:p>
          <a:p>
            <a:r>
              <a:rPr lang="en-GB" dirty="0"/>
              <a:t>And it’s free!</a:t>
            </a:r>
          </a:p>
          <a:p>
            <a:pPr lvl="1">
              <a:buNone/>
            </a:pP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9128" y="2060848"/>
            <a:ext cx="3155280" cy="2525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old </a:t>
            </a:r>
            <a:r>
              <a:rPr lang="en-GB" dirty="0"/>
              <a:t>w</a:t>
            </a:r>
            <a:r>
              <a:rPr lang="en-GB" dirty="0" smtClean="0"/>
              <a:t>ay</a:t>
            </a:r>
            <a:endParaRPr lang="en-GB" dirty="0"/>
          </a:p>
        </p:txBody>
      </p:sp>
      <p:pic>
        <p:nvPicPr>
          <p:cNvPr id="1028" name="Picture 4" descr="http://t2.gstatic.com/images?q=tbn:ANd9GcTEXF9b9FqolMd_iyzdvnDmPuCDGxKU0w0XT_TbaSUkU_M_5p91waApUxf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509120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2.gstatic.com/images?q=tbn:ANd9GcQcevNPS7RZR7kEL-aHKSjhbpAt6C_pQZ5nmDnh6sgvOAAD_CU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780928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1.gstatic.com/images?q=tbn:ANd9GcT9INnZgpRqM9InUkxDpHFov_cir7-A23DZ9ZpAua1rVYsT_v_ml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08" y="1720329"/>
            <a:ext cx="368617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8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Canape</a:t>
            </a:r>
            <a:r>
              <a:rPr lang="en-GB" dirty="0" smtClean="0"/>
              <a:t> way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GUI driven IDE for protocol analysis</a:t>
            </a:r>
          </a:p>
          <a:p>
            <a:r>
              <a:rPr lang="en-GB" dirty="0" smtClean="0"/>
              <a:t>Focus on data rather than code</a:t>
            </a:r>
          </a:p>
          <a:p>
            <a:r>
              <a:rPr lang="en-GB" dirty="0" smtClean="0"/>
              <a:t>Large number of built in modules to parse / modify / fuzz traffic</a:t>
            </a:r>
          </a:p>
          <a:p>
            <a:r>
              <a:rPr lang="en-GB" dirty="0" smtClean="0"/>
              <a:t>Large number of supported languages for when coding is necessary</a:t>
            </a:r>
          </a:p>
          <a:p>
            <a:pPr lvl="1"/>
            <a:r>
              <a:rPr lang="en-GB" dirty="0" smtClean="0"/>
              <a:t>C#, Python, Ruby, Visual Basic, Jscript .NET</a:t>
            </a:r>
            <a:r>
              <a:rPr lang="en-GB" dirty="0"/>
              <a:t> </a:t>
            </a:r>
          </a:p>
          <a:p>
            <a:pPr lvl="1"/>
            <a:r>
              <a:rPr lang="en-GB" dirty="0" smtClean="0"/>
              <a:t>Even F# (if you really want)</a:t>
            </a:r>
          </a:p>
        </p:txBody>
      </p:sp>
    </p:spTree>
    <p:extLst>
      <p:ext uri="{BB962C8B-B14F-4D97-AF65-F5344CB8AC3E}">
        <p14:creationId xmlns:p14="http://schemas.microsoft.com/office/powerpoint/2010/main" val="330222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does it </a:t>
            </a:r>
            <a:r>
              <a:rPr lang="en-GB" dirty="0" smtClean="0"/>
              <a:t>Capture Traffic?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MitM</a:t>
            </a:r>
            <a:r>
              <a:rPr lang="en-GB" dirty="0"/>
              <a:t> </a:t>
            </a:r>
            <a:r>
              <a:rPr lang="en-GB" dirty="0" smtClean="0"/>
              <a:t>support</a:t>
            </a:r>
            <a:endParaRPr lang="en-GB" dirty="0"/>
          </a:p>
          <a:p>
            <a:pPr lvl="1"/>
            <a:r>
              <a:rPr lang="en-GB" dirty="0"/>
              <a:t>SOCKS</a:t>
            </a:r>
          </a:p>
          <a:p>
            <a:pPr lvl="1"/>
            <a:r>
              <a:rPr lang="en-GB" dirty="0"/>
              <a:t>Port </a:t>
            </a:r>
            <a:r>
              <a:rPr lang="en-GB" dirty="0" smtClean="0"/>
              <a:t>Forwarding</a:t>
            </a:r>
          </a:p>
          <a:p>
            <a:r>
              <a:rPr lang="en-GB" dirty="0" smtClean="0"/>
              <a:t>Network </a:t>
            </a:r>
            <a:r>
              <a:rPr lang="en-GB" dirty="0"/>
              <a:t>p</a:t>
            </a:r>
            <a:r>
              <a:rPr lang="en-GB" dirty="0" smtClean="0"/>
              <a:t>rotocol support</a:t>
            </a:r>
            <a:endParaRPr lang="en-GB" dirty="0"/>
          </a:p>
          <a:p>
            <a:pPr lvl="1"/>
            <a:r>
              <a:rPr lang="en-GB" dirty="0"/>
              <a:t>TCP, UDP, </a:t>
            </a:r>
            <a:r>
              <a:rPr lang="en-GB" dirty="0" smtClean="0"/>
              <a:t>Broadcast traffic</a:t>
            </a:r>
          </a:p>
          <a:p>
            <a:r>
              <a:rPr lang="en-GB" dirty="0" smtClean="0"/>
              <a:t>Application level proxy</a:t>
            </a:r>
          </a:p>
          <a:p>
            <a:pPr lvl="1"/>
            <a:r>
              <a:rPr lang="en-GB" dirty="0" smtClean="0"/>
              <a:t>HTTP, SSL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is </a:t>
            </a:r>
            <a:r>
              <a:rPr lang="en-GB" dirty="0" smtClean="0"/>
              <a:t>the VMware </a:t>
            </a:r>
            <a:r>
              <a:rPr lang="en-GB" dirty="0" err="1" smtClean="0"/>
              <a:t>ESXi</a:t>
            </a:r>
            <a:r>
              <a:rPr lang="en-GB" dirty="0" smtClean="0"/>
              <a:t> protocol?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Protocol used for </a:t>
            </a:r>
            <a:r>
              <a:rPr lang="en-GB" dirty="0" smtClean="0"/>
              <a:t>network management of VMware virtualisation products </a:t>
            </a:r>
            <a:endParaRPr lang="en-GB" dirty="0"/>
          </a:p>
          <a:p>
            <a:r>
              <a:rPr lang="en-GB" dirty="0" smtClean="0"/>
              <a:t>Actually numerous protocols</a:t>
            </a:r>
            <a:endParaRPr lang="en-GB" dirty="0"/>
          </a:p>
          <a:p>
            <a:pPr lvl="1"/>
            <a:r>
              <a:rPr lang="en-GB" dirty="0"/>
              <a:t>Remote </a:t>
            </a:r>
            <a:r>
              <a:rPr lang="en-GB" dirty="0" smtClean="0"/>
              <a:t>desktop</a:t>
            </a:r>
          </a:p>
          <a:p>
            <a:pPr lvl="1"/>
            <a:r>
              <a:rPr lang="en-GB" dirty="0" smtClean="0"/>
              <a:t>File transfer</a:t>
            </a:r>
          </a:p>
          <a:p>
            <a:pPr lvl="1"/>
            <a:r>
              <a:rPr lang="en-GB" dirty="0" smtClean="0"/>
              <a:t>Etc.</a:t>
            </a:r>
            <a:endParaRPr lang="en-GB" dirty="0"/>
          </a:p>
          <a:p>
            <a:r>
              <a:rPr lang="en-GB" dirty="0"/>
              <a:t>Requires a bespoke </a:t>
            </a:r>
            <a:r>
              <a:rPr lang="en-GB" dirty="0" smtClean="0"/>
              <a:t>client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VMware </a:t>
            </a:r>
            <a:r>
              <a:rPr lang="en-GB" dirty="0" err="1" smtClean="0"/>
              <a:t>vSphere</a:t>
            </a:r>
            <a:r>
              <a:rPr lang="en-GB" dirty="0" smtClean="0"/>
              <a:t> Client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66" y="1412776"/>
            <a:ext cx="7580068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protocol(s)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Actually multiple protocols over one connection</a:t>
            </a:r>
          </a:p>
          <a:p>
            <a:pPr lvl="1"/>
            <a:r>
              <a:rPr lang="en-GB" dirty="0" smtClean="0"/>
              <a:t>Authentication</a:t>
            </a:r>
          </a:p>
          <a:p>
            <a:pPr lvl="1"/>
            <a:r>
              <a:rPr lang="en-GB" dirty="0" smtClean="0"/>
              <a:t>Remote Desktop</a:t>
            </a:r>
          </a:p>
          <a:p>
            <a:pPr lvl="1"/>
            <a:r>
              <a:rPr lang="en-GB" dirty="0" smtClean="0"/>
              <a:t>Network File Copy</a:t>
            </a:r>
          </a:p>
          <a:p>
            <a:pPr lvl="1"/>
            <a:r>
              <a:rPr lang="en-GB" dirty="0" smtClean="0"/>
              <a:t>VMware Database</a:t>
            </a:r>
          </a:p>
          <a:p>
            <a:r>
              <a:rPr lang="en-GB" dirty="0" smtClean="0"/>
              <a:t>Each time the protocol transitions a new SSL encrypted or plain text stream is initiated on the same connection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Context_x0020_Status xmlns="e9615051-c8d3-4e8f-bc88-5521714ca186">Draft</Context_x0020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33D7A8B664E144BD01EA810EC06259" ma:contentTypeVersion="1" ma:contentTypeDescription="Create a new document." ma:contentTypeScope="" ma:versionID="193eb12167f35278a104d934d098fb2a">
  <xsd:schema xmlns:xsd="http://www.w3.org/2001/XMLSchema" xmlns:p="http://schemas.microsoft.com/office/2006/metadata/properties" xmlns:ns2="e9615051-c8d3-4e8f-bc88-5521714ca186" targetNamespace="http://schemas.microsoft.com/office/2006/metadata/properties" ma:root="true" ma:fieldsID="e16286372f6ab636da935a8b97986aa1" ns2:_="">
    <xsd:import namespace="e9615051-c8d3-4e8f-bc88-5521714ca186"/>
    <xsd:element name="properties">
      <xsd:complexType>
        <xsd:sequence>
          <xsd:element name="documentManagement">
            <xsd:complexType>
              <xsd:all>
                <xsd:element ref="ns2:Context_x0020_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9615051-c8d3-4e8f-bc88-5521714ca186" elementFormDefault="qualified">
    <xsd:import namespace="http://schemas.microsoft.com/office/2006/documentManagement/types"/>
    <xsd:element name="Context_x0020_Status" ma:index="8" nillable="true" ma:displayName="Context Status" ma:default="Draft" ma:description="Document Status" ma:format="Dropdown" ma:internalName="Context_x0020_Status">
      <xsd:simpleType>
        <xsd:restriction base="dms:Choice">
          <xsd:enumeration value="Draft"/>
          <xsd:enumeration value="Approved QA"/>
          <xsd:enumeration value="Final QA"/>
          <xsd:enumeration value="Iss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A637E6-1945-42D3-88CE-5389524A261D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e9615051-c8d3-4e8f-bc88-5521714ca186"/>
    <ds:schemaRef ds:uri="http://purl.org/dc/elements/1.1/"/>
    <ds:schemaRef ds:uri="http://purl.org/dc/dcmitype/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7816DAC-D631-4F0D-8B98-FE06146E7E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615051-c8d3-4e8f-bc88-5521714ca186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568C7810-B323-4D5A-96E3-71EDB49157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2829</TotalTime>
  <Words>880</Words>
  <Application>Microsoft Office PowerPoint</Application>
  <PresentationFormat>On-screen Show (4:3)</PresentationFormat>
  <Paragraphs>213</Paragraphs>
  <Slides>28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What we are going to talk about?</vt:lpstr>
      <vt:lpstr>What is Canape?</vt:lpstr>
      <vt:lpstr>The old way</vt:lpstr>
      <vt:lpstr>The Canape way</vt:lpstr>
      <vt:lpstr>How does it Capture Traffic?</vt:lpstr>
      <vt:lpstr>What is the VMware ESXi protocol?</vt:lpstr>
      <vt:lpstr>VMware vSphere Client</vt:lpstr>
      <vt:lpstr>The protocol(s)</vt:lpstr>
      <vt:lpstr>PowerPoint Presentation</vt:lpstr>
      <vt:lpstr>State handling</vt:lpstr>
      <vt:lpstr>PowerPoint Presentation</vt:lpstr>
      <vt:lpstr>Authentication protocol</vt:lpstr>
      <vt:lpstr>PowerPoint Presentation</vt:lpstr>
      <vt:lpstr>Remote desktop</vt:lpstr>
      <vt:lpstr>Key press</vt:lpstr>
      <vt:lpstr>Mouse movement</vt:lpstr>
      <vt:lpstr>PowerPoint Presentation</vt:lpstr>
      <vt:lpstr>PowerPoint Presentation</vt:lpstr>
      <vt:lpstr>NFC protocol</vt:lpstr>
      <vt:lpstr>Fuzzing</vt:lpstr>
      <vt:lpstr>PowerPoint Presentation</vt:lpstr>
      <vt:lpstr>What did we find?</vt:lpstr>
      <vt:lpstr>Mitigating the risk</vt:lpstr>
      <vt:lpstr>Extending Canape</vt:lpstr>
      <vt:lpstr>Thanks</vt:lpstr>
      <vt:lpstr>References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context</dc:creator>
  <cp:lastModifiedBy>context</cp:lastModifiedBy>
  <cp:revision>23</cp:revision>
  <dcterms:created xsi:type="dcterms:W3CDTF">2012-02-29T14:38:05Z</dcterms:created>
  <dcterms:modified xsi:type="dcterms:W3CDTF">2012-10-19T04:51:46Z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0x010100F333D7A8B664E144BD01EA810EC06259</vt:lpwstr>
  </property>
</Properties>
</file>